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  <p:sldMasterId id="2147483661" r:id="rId2"/>
  </p:sldMasterIdLst>
  <p:notesMasterIdLst>
    <p:notesMasterId r:id="rId10"/>
  </p:notesMasterIdLst>
  <p:sldIdLst>
    <p:sldId id="256" r:id="rId6"/>
    <p:sldId id="257" r:id="rId7"/>
    <p:sldId id="258" r:id="rId8"/>
    <p:sldId id="259" r:id="rId9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0" d="6"/>
          <a:sy n="0" d="2"/>
        </p:scale>
        <p:origin x="95050560" y="0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theme" Target="theme/theme3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 bwMode="auto"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 bwMode="auto">
          <a:xfrm>
            <a:off x="756000" y="5078520"/>
            <a:ext cx="6047640" cy="4811039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p>
            <a:pPr marL="216000" indent="0">
              <a:buNone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 bwMode="auto"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 bwMode="auto"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 bwMode="auto"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 bwMode="auto"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  <a:defRPr/>
            </a:pPr>
            <a:fld id="{9922B8B1-F845-4D42-8C43-ECAB1270A66E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sldImg"/>
          </p:nvPr>
        </p:nvSpPr>
        <p:spPr bwMode="auto">
          <a:xfrm>
            <a:off x="685800" y="1143000"/>
            <a:ext cx="5483880" cy="3083760"/>
          </a:xfrm>
          <a:prstGeom prst="rect">
            <a:avLst/>
          </a:prstGeom>
          <a:ln w="0">
            <a:noFill/>
          </a:ln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 bwMode="auto">
          <a:xfrm>
            <a:off x="685800" y="4400640"/>
            <a:ext cx="5483880" cy="359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Добрый день, уважаемая Ирада Хафизяновна, члены коллегии, участники заседания! 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sldNum" idx="10"/>
          </p:nvPr>
        </p:nvSpPr>
        <p:spPr bwMode="auto">
          <a:xfrm>
            <a:off x="3884760" y="8685360"/>
            <a:ext cx="2969280" cy="456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b">
            <a:noAutofit/>
          </a:bodyPr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A19493-27FE-451F-A31F-60966BABD0CC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F2A0C86-8C94-45C7-BB13-0ED83B00DEFB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20A27A17-6001-43E1-92CB-850820B6902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3E5E5B0-996F-4007-BF01-0B9B78D7F1D4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92304F9D-A792-423C-BEAD-0142675A7746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81EFD2A4-66C5-4678-B77C-894908B74881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6CB06C13-1D51-43A4-90D8-AF3EDFC8CE9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AB91C3E9-8927-442D-B01D-970FE3B12345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EA095033-3084-4FE3-A2A8-E679309697D1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 bwMode="auto"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FD94588F-786C-49E0-B019-EC29DA10DE0C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6E239631-F321-455F-9202-E9F232D7D2F4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8C2884-DBCF-457A-BDA2-88ABF15B285A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9956EEA0-615B-4001-AE34-C24D54BEEA8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4C47E745-006A-45D3-A83F-BACF50DF9D5C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3219F6EB-7BF0-47FB-A805-89AFEA49150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B6B00BA3-7B5F-4798-BEF9-BDE7C8053A05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 bwMode="auto"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 bwMode="auto"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 bwMode="auto"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 bwMode="auto"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91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 bwMode="auto"/>
        <p:txBody>
          <a:bodyPr/>
          <a:p>
            <a:pPr>
              <a:defRPr/>
            </a:pPr>
            <a:fld id="{11C9DBBC-6060-490C-9C81-967C0B678D71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128821CC-FDF7-41B5-BD53-EED8C1AB5E74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160B858-F55E-4423-B7C0-70D6178C956B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2AC50CF0-823E-4AD2-923C-B100ACFE9D46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3431AE61-5DF6-4012-96CB-A5AAD7C47571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5BD2FFAD-F506-4537-B46B-F6CBC3CDCE9F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3BFE6EB-30B4-43AE-9CF5-BF48A9E41560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E4A1B374-9500-47A7-AACC-CB8EA7339D68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4038480" y="6356520"/>
            <a:ext cx="4112280" cy="36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96E50FBF-A479-400C-9314-D26A79EDA381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8380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 bwMode="auto"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 bwMode="auto"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DC9CA9E1-6F8F-4117-9146-56CDE45991BF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 bwMode="auto"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 bwMode="auto"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4.jpg"/><Relationship Id="rId4" Type="http://schemas.openxmlformats.org/officeDocument/2006/relationships/image" Target="../media/image6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6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8" name="Рисунок 14" descr=""/>
          <p:cNvPicPr/>
          <p:nvPr/>
        </p:nvPicPr>
        <p:blipFill>
          <a:blip r:embed="rId3"/>
          <a:srcRect l="0" t="0" r="5453" b="32408"/>
          <a:stretch/>
        </p:blipFill>
        <p:spPr bwMode="auto">
          <a:xfrm rot="10800000" flipH="1">
            <a:off x="636120" y="0"/>
            <a:ext cx="11553480" cy="5949360"/>
          </a:xfrm>
          <a:prstGeom prst="rect">
            <a:avLst/>
          </a:prstGeom>
          <a:ln w="0">
            <a:noFill/>
          </a:ln>
        </p:spPr>
      </p:pic>
      <p:sp>
        <p:nvSpPr>
          <p:cNvPr id="89" name="Заголовок 11"/>
          <p:cNvSpPr/>
          <p:nvPr/>
        </p:nvSpPr>
        <p:spPr bwMode="auto">
          <a:xfrm>
            <a:off x="876600" y="1688400"/>
            <a:ext cx="10635480" cy="167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b">
            <a:noAutofit/>
          </a:bodyPr>
          <a:p>
            <a:pPr>
              <a:lnSpc>
                <a:spcPct val="90000"/>
              </a:lnSpc>
              <a:defRPr/>
            </a:pPr>
            <a:endParaRPr lang="ru-RU" sz="4000" b="1" strike="noStrike" spc="-1">
              <a:solidFill>
                <a:srgbClr val="FFFFFF"/>
              </a:solidFill>
              <a:latin typeface="Montserrat"/>
              <a:ea typeface="Hyundai Sans Head Office Medium"/>
            </a:endParaRPr>
          </a:p>
        </p:txBody>
      </p:sp>
      <p:cxnSp>
        <p:nvCxnSpPr>
          <p:cNvPr id="90" name="Прямая соединительная линия 16"/>
          <p:cNvCxnSpPr>
            <a:cxnSpLocks/>
          </p:cNvCxnSpPr>
          <p:nvPr/>
        </p:nvCxnSpPr>
        <p:spPr bwMode="auto">
          <a:xfrm>
            <a:off x="1055880" y="3583440"/>
            <a:ext cx="9428760" cy="2520"/>
          </a:xfrm>
          <a:prstGeom prst="straightConnector1">
            <a:avLst/>
          </a:prstGeom>
          <a:ln w="19050">
            <a:solidFill>
              <a:srgbClr val="FFFFFF"/>
            </a:solidFill>
            <a:round/>
          </a:ln>
        </p:spPr>
      </p:cxnSp>
      <p:pic>
        <p:nvPicPr>
          <p:cNvPr id="91" name="object 4" descr=""/>
          <p:cNvPicPr/>
          <p:nvPr/>
        </p:nvPicPr>
        <p:blipFill>
          <a:blip r:embed="rId4">
            <a:alphaModFix amt="50000"/>
          </a:blip>
          <a:stretch/>
        </p:blipFill>
        <p:spPr bwMode="auto">
          <a:xfrm>
            <a:off x="45720" y="0"/>
            <a:ext cx="496800" cy="6855480"/>
          </a:xfrm>
          <a:prstGeom prst="rect">
            <a:avLst/>
          </a:prstGeom>
          <a:ln w="0">
            <a:noFill/>
          </a:ln>
        </p:spPr>
      </p:pic>
      <p:sp>
        <p:nvSpPr>
          <p:cNvPr id="92" name="Прямоугольник 2"/>
          <p:cNvSpPr/>
          <p:nvPr/>
        </p:nvSpPr>
        <p:spPr bwMode="auto">
          <a:xfrm>
            <a:off x="980640" y="1467000"/>
            <a:ext cx="10403279" cy="191915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defRPr/>
            </a:pPr>
            <a:r>
              <a:rPr lang="ru-RU" sz="4000" b="1" strike="noStrike" spc="-1">
                <a:solidFill>
                  <a:srgbClr val="FFFFFF"/>
                </a:solidFill>
                <a:latin typeface="Calibri"/>
                <a:ea typeface="Meiryo UI"/>
              </a:rPr>
              <a:t>МЕРЫ ПОДДЕРЖКИ УЧАСТНИКОВ СПЕЦИАЛЬНОЙ ВОЕННОЙ ОПЕРАЦИИ</a:t>
            </a:r>
            <a:endParaRPr lang="ru-RU" sz="4000" b="1" strike="noStrike" spc="0">
              <a:solidFill>
                <a:srgbClr val="FFFFFF"/>
              </a:solidFill>
              <a:latin typeface="Calibri"/>
              <a:ea typeface="Meiryo UI"/>
            </a:endParaRPr>
          </a:p>
          <a:p>
            <a:pPr>
              <a:lnSpc>
                <a:spcPct val="100000"/>
              </a:lnSpc>
              <a:defRPr/>
            </a:pPr>
            <a:r>
              <a:rPr lang="ru-RU" sz="4000" b="1" strike="noStrike" spc="0">
                <a:solidFill>
                  <a:srgbClr val="FFFFFF"/>
                </a:solidFill>
                <a:latin typeface="Calibri"/>
                <a:ea typeface="Meiryo UI"/>
              </a:rPr>
              <a:t>И ЧЛЕНОВ ИХ СЕМЕЙ</a:t>
            </a:r>
            <a:endParaRPr lang="ru-RU" sz="40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Прямоугольник 1"/>
          <p:cNvSpPr/>
          <p:nvPr/>
        </p:nvSpPr>
        <p:spPr bwMode="auto">
          <a:xfrm>
            <a:off x="980640" y="3583440"/>
            <a:ext cx="9501838" cy="45611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  <a:defRPr/>
            </a:pPr>
            <a:r>
              <a:rPr lang="ru-RU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Министерство культуры Республики Татарстан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4" name="Рисунок 19" descr=""/>
          <p:cNvPicPr/>
          <p:nvPr/>
        </p:nvPicPr>
        <p:blipFill>
          <a:blip r:embed="rId5"/>
          <a:srcRect l="0" t="-8526" r="38214" b="0"/>
          <a:stretch/>
        </p:blipFill>
        <p:spPr bwMode="auto">
          <a:xfrm>
            <a:off x="636120" y="6111720"/>
            <a:ext cx="3626640" cy="619920"/>
          </a:xfrm>
          <a:prstGeom prst="rect">
            <a:avLst/>
          </a:prstGeom>
          <a:ln w="0">
            <a:noFill/>
          </a:ln>
        </p:spPr>
      </p:pic>
      <p:pic>
        <p:nvPicPr>
          <p:cNvPr id="1678768882" name="Рисунок 95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4196365" y="6151755"/>
            <a:ext cx="1376059" cy="53984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3"/>
          <p:cNvSpPr/>
          <p:nvPr/>
        </p:nvSpPr>
        <p:spPr bwMode="auto">
          <a:xfrm>
            <a:off x="558360" y="-7740"/>
            <a:ext cx="11576160" cy="6870240"/>
          </a:xfrm>
          <a:prstGeom prst="rect">
            <a:avLst/>
          </a:prstGeom>
          <a:gradFill rotWithShape="0">
            <a:gsLst>
              <a:gs pos="0">
                <a:srgbClr val="FFF1DF"/>
              </a:gs>
              <a:gs pos="100000">
                <a:srgbClr val="FFD4AD">
                  <a:alpha val="5098"/>
                </a:srgb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pPr>
              <a:lnSpc>
                <a:spcPct val="100000"/>
              </a:lnSpc>
              <a:defRPr/>
            </a:pPr>
            <a:endParaRPr lang="ru-RU" sz="20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7" name="object 2" descr=""/>
          <p:cNvPicPr/>
          <p:nvPr/>
        </p:nvPicPr>
        <p:blipFill>
          <a:blip r:embed="rId2">
            <a:alphaModFix amt="50000"/>
          </a:blip>
          <a:stretch/>
        </p:blipFill>
        <p:spPr bwMode="auto">
          <a:xfrm>
            <a:off x="59400" y="0"/>
            <a:ext cx="496080" cy="6854760"/>
          </a:xfrm>
          <a:prstGeom prst="rect">
            <a:avLst/>
          </a:prstGeom>
          <a:ln w="0">
            <a:noFill/>
          </a:ln>
        </p:spPr>
      </p:pic>
      <p:sp>
        <p:nvSpPr>
          <p:cNvPr id="98" name="TextBox 1"/>
          <p:cNvSpPr/>
          <p:nvPr/>
        </p:nvSpPr>
        <p:spPr bwMode="auto">
          <a:xfrm flipH="0" flipV="0">
            <a:off x="755278" y="327960"/>
            <a:ext cx="10803803" cy="228491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Право бесплатного посещения мероприятий, проводимых государственными и муниципальными учреждениями культуры</a:t>
            </a:r>
            <a:endParaRPr lang="ru-RU" sz="3600" b="1" i="0" u="none" strike="noStrike" cap="none" spc="0">
              <a:solidFill>
                <a:srgbClr val="7A542E"/>
              </a:solidFill>
              <a:latin typeface="Arial"/>
              <a:ea typeface="Arial"/>
              <a:cs typeface="Arial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Республики Татарстан</a:t>
            </a:r>
            <a:endParaRPr lang="ru-RU" sz="3600" b="1" i="0" u="none" strike="noStrike" cap="none" spc="0">
              <a:solidFill>
                <a:srgbClr val="7A542E"/>
              </a:solidFill>
              <a:latin typeface="Arial"/>
              <a:cs typeface="Arial"/>
            </a:endParaRPr>
          </a:p>
        </p:txBody>
      </p:sp>
      <p:sp>
        <p:nvSpPr>
          <p:cNvPr id="102" name="AutoShape 5"/>
          <p:cNvSpPr/>
          <p:nvPr/>
        </p:nvSpPr>
        <p:spPr bwMode="auto">
          <a:xfrm>
            <a:off x="-131040" y="-161280"/>
            <a:ext cx="316800" cy="31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3" name="AutoShape 7"/>
          <p:cNvSpPr/>
          <p:nvPr/>
        </p:nvSpPr>
        <p:spPr bwMode="auto">
          <a:xfrm>
            <a:off x="28800" y="-1080"/>
            <a:ext cx="316800" cy="31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4" name="AutoShape 9"/>
          <p:cNvSpPr/>
          <p:nvPr/>
        </p:nvSpPr>
        <p:spPr bwMode="auto">
          <a:xfrm>
            <a:off x="189000" y="158760"/>
            <a:ext cx="316800" cy="31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05" name="AutoShape 10"/>
          <p:cNvSpPr/>
          <p:nvPr/>
        </p:nvSpPr>
        <p:spPr bwMode="auto">
          <a:xfrm>
            <a:off x="348840" y="318960"/>
            <a:ext cx="316800" cy="31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17" name="TextBox 24"/>
          <p:cNvSpPr/>
          <p:nvPr/>
        </p:nvSpPr>
        <p:spPr bwMode="auto">
          <a:xfrm>
            <a:off x="1924560" y="4523760"/>
            <a:ext cx="180756" cy="51707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5000" rIns="90000" bIns="45000" anchor="t">
            <a:spAutoFit/>
          </a:bodyPr>
          <a:p>
            <a:pPr>
              <a:lnSpc>
                <a:spcPct val="100000"/>
              </a:lnSpc>
              <a:defRPr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TextBox 26"/>
          <p:cNvSpPr/>
          <p:nvPr/>
        </p:nvSpPr>
        <p:spPr bwMode="auto">
          <a:xfrm>
            <a:off x="2206080" y="4523760"/>
            <a:ext cx="4140000" cy="39515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</a:tabLst>
              <a:defRPr/>
            </a:pP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0" name="Рисунок 4" descr=""/>
          <p:cNvPicPr/>
          <p:nvPr/>
        </p:nvPicPr>
        <p:blipFill>
          <a:blip r:embed="rId3"/>
          <a:srcRect l="31924" t="-505" r="40657" b="-1430"/>
          <a:stretch/>
        </p:blipFill>
        <p:spPr bwMode="auto">
          <a:xfrm rot="0" flipH="0" flipV="0">
            <a:off x="19766880" y="508320"/>
            <a:ext cx="1341000" cy="423720"/>
          </a:xfrm>
          <a:prstGeom prst="rect">
            <a:avLst/>
          </a:prstGeom>
          <a:ln w="0">
            <a:noFill/>
          </a:ln>
        </p:spPr>
      </p:pic>
      <p:sp>
        <p:nvSpPr>
          <p:cNvPr id="1158689628" name=""/>
          <p:cNvSpPr txBox="1"/>
          <p:nvPr/>
        </p:nvSpPr>
        <p:spPr bwMode="auto">
          <a:xfrm flipH="0" flipV="0">
            <a:off x="755279" y="3745800"/>
            <a:ext cx="4575868" cy="1951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lnSpc>
                <a:spcPct val="100000"/>
              </a:lnSpc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Постановл</a:t>
            </a:r>
            <a:r>
              <a:rPr lang="en-US" sz="16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ение Кабинета Министров Республики Татарстан от 20.10.2022 № 1122 «О дополнительных мерах поддержки семей граждан, участвующих в специальной военной операции, и семей граждан, погибших (умерших) в результате участия в специальной военной операции»</a:t>
            </a:r>
            <a:endParaRPr sz="1600" b="0" strike="noStrike" spc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defRPr/>
            </a:pPr>
            <a:endParaRPr/>
          </a:p>
        </p:txBody>
      </p:sp>
      <p:sp>
        <p:nvSpPr>
          <p:cNvPr id="403673908" name=""/>
          <p:cNvSpPr txBox="1"/>
          <p:nvPr/>
        </p:nvSpPr>
        <p:spPr bwMode="auto">
          <a:xfrm flipH="0" flipV="0">
            <a:off x="6095999" y="3124199"/>
            <a:ext cx="5804347" cy="3505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400"/>
              <a:t>Члены семьи из числа детей до 18 лет и один родитель (законный представитель) граждан, участвующих в специальной военной операции, из числа граждан, призванных на военную службу по мобилизации в Вооруженные Силы Российско</a:t>
            </a:r>
            <a:r>
              <a:rPr sz="1400"/>
              <a:t>й Федерации, военнослужащих и лиц, проходящих службу в национальной гвардии Российской Федерации, граждан, проходящих военную службу в батальонах «Алга» и «Тимер», сформированных в Республике Татарстан, граждан, добровольно выполняющих военные задачи в ход</a:t>
            </a:r>
            <a:r>
              <a:rPr sz="1400"/>
              <a:t>е специальной военной операции, сотрудников Министерства внутренних дел по Республике Татарстан, Управления Федеральной службы безопасности Российской Федерации по Республике Татарстан, командированных в зону проведения специальной военной операции, а такж</a:t>
            </a:r>
            <a:r>
              <a:rPr sz="1400"/>
              <a:t>е семьям (членам семей) вышеуказанных категорий граждан, погибших (умерших) в результате участия в специальной военной операции</a:t>
            </a:r>
            <a:endParaRPr/>
          </a:p>
        </p:txBody>
      </p:sp>
      <p:sp>
        <p:nvSpPr>
          <p:cNvPr id="1625206528" name=""/>
          <p:cNvSpPr txBox="1"/>
          <p:nvPr/>
        </p:nvSpPr>
        <p:spPr bwMode="auto">
          <a:xfrm flipH="0" flipV="0">
            <a:off x="921735" y="2604060"/>
            <a:ext cx="4501167" cy="82331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0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Нормативно-правовое обоснование </a:t>
            </a:r>
            <a:endParaRPr sz="2400" b="0" i="0" u="none" strike="noStrike" cap="none" spc="0">
              <a:solidFill>
                <a:srgbClr val="7A542E"/>
              </a:solidFill>
              <a:latin typeface="Arial"/>
              <a:cs typeface="Arial"/>
            </a:endParaRPr>
          </a:p>
        </p:txBody>
      </p:sp>
      <p:sp>
        <p:nvSpPr>
          <p:cNvPr id="1077618386" name=""/>
          <p:cNvSpPr txBox="1"/>
          <p:nvPr/>
        </p:nvSpPr>
        <p:spPr bwMode="auto">
          <a:xfrm flipH="0" flipV="0">
            <a:off x="6631926" y="2666639"/>
            <a:ext cx="4514126" cy="45755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0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Получатели меры поддержки </a:t>
            </a:r>
            <a:endParaRPr sz="2400" b="0" i="0" u="none" strike="noStrike" cap="none" spc="0">
              <a:solidFill>
                <a:srgbClr val="7A542E"/>
              </a:solidFill>
              <a:latin typeface="Arial"/>
              <a:cs typeface="Arial"/>
            </a:endParaRPr>
          </a:p>
        </p:txBody>
      </p:sp>
      <p:pic>
        <p:nvPicPr>
          <p:cNvPr id="1108758750" name="Рисунок 19"/>
          <p:cNvPicPr/>
          <p:nvPr/>
        </p:nvPicPr>
        <p:blipFill>
          <a:blip r:embed="rId4"/>
          <a:srcRect l="0" t="-8529" r="38210" b="0"/>
          <a:stretch/>
        </p:blipFill>
        <p:spPr bwMode="auto">
          <a:xfrm>
            <a:off x="649440" y="6106093"/>
            <a:ext cx="3626640" cy="619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9" name="object 4" descr=""/>
          <p:cNvPicPr/>
          <p:nvPr/>
        </p:nvPicPr>
        <p:blipFill>
          <a:blip r:embed="rId2">
            <a:alphaModFix amt="50000"/>
          </a:blip>
          <a:stretch/>
        </p:blipFill>
        <p:spPr bwMode="auto">
          <a:xfrm>
            <a:off x="59400" y="0"/>
            <a:ext cx="496800" cy="6855480"/>
          </a:xfrm>
          <a:prstGeom prst="rect">
            <a:avLst/>
          </a:prstGeom>
          <a:ln w="0">
            <a:noFill/>
          </a:ln>
        </p:spPr>
      </p:pic>
      <p:sp>
        <p:nvSpPr>
          <p:cNvPr id="120" name="TextBox 89"/>
          <p:cNvSpPr/>
          <p:nvPr/>
        </p:nvSpPr>
        <p:spPr bwMode="auto">
          <a:xfrm>
            <a:off x="752040" y="325079"/>
            <a:ext cx="9070559" cy="51707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rgbClr val="B69657"/>
                </a:solidFill>
                <a:latin typeface="Calibri"/>
                <a:ea typeface="Calibri"/>
              </a:rPr>
              <a:t>ПЕРЕЧЕНЬ ДОКУМЕНТОВ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AutoShape 2"/>
          <p:cNvSpPr/>
          <p:nvPr/>
        </p:nvSpPr>
        <p:spPr bwMode="auto">
          <a:xfrm>
            <a:off x="-131040" y="-16128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25" name="AutoShape 4"/>
          <p:cNvSpPr/>
          <p:nvPr/>
        </p:nvSpPr>
        <p:spPr bwMode="auto">
          <a:xfrm>
            <a:off x="28800" y="-108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26" name="AutoShape 6"/>
          <p:cNvSpPr/>
          <p:nvPr/>
        </p:nvSpPr>
        <p:spPr bwMode="auto">
          <a:xfrm>
            <a:off x="189000" y="15876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27" name="AutoShape 8"/>
          <p:cNvSpPr/>
          <p:nvPr/>
        </p:nvSpPr>
        <p:spPr bwMode="auto">
          <a:xfrm>
            <a:off x="348840" y="31896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409698762" name=""/>
          <p:cNvSpPr txBox="1"/>
          <p:nvPr/>
        </p:nvSpPr>
        <p:spPr bwMode="auto">
          <a:xfrm flipH="0" flipV="0">
            <a:off x="851116" y="1051041"/>
            <a:ext cx="10597717" cy="1310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indent="450214" algn="ctr">
              <a:defRPr/>
            </a:pPr>
            <a:r>
              <a:rPr sz="1600"/>
              <a:t>Выдача бесплатных билетов осуществляется при личном обращении посетителей в кассу учреждений.</a:t>
            </a:r>
            <a:endParaRPr sz="1600"/>
          </a:p>
          <a:p>
            <a:pPr indent="450214" algn="ctr">
              <a:defRPr/>
            </a:pPr>
            <a:r>
              <a:rPr sz="1600"/>
              <a:t>Для оформления бесплатных билетов необходимо обратиться в кассу учреждений, пред</a:t>
            </a:r>
            <a:r>
              <a:rPr sz="1600"/>
              <a:t>ъявить документы, подтверждающие право на бесплатное посещение мероприятия, и забронировать любое свободное место на выбор. Посетителем при обращении </a:t>
            </a:r>
            <a:r>
              <a:rPr sz="1600"/>
              <a:t>в учреждение заполняется согласие на обработку персональных данных заявителя и членов семьи участника СВО.</a:t>
            </a:r>
            <a:endParaRPr sz="1600"/>
          </a:p>
        </p:txBody>
      </p:sp>
      <p:sp>
        <p:nvSpPr>
          <p:cNvPr id="1906870475" name=""/>
          <p:cNvSpPr txBox="1"/>
          <p:nvPr/>
        </p:nvSpPr>
        <p:spPr bwMode="auto">
          <a:xfrm flipH="0" flipV="0">
            <a:off x="1434319" y="3068344"/>
            <a:ext cx="9730606" cy="2834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195764" indent="-195764" algn="just">
              <a:buFont typeface="Wingdings"/>
              <a:buChar char="Ø"/>
              <a:defRPr/>
            </a:pPr>
            <a:r>
              <a:rPr sz="1800"/>
              <a:t>документ, удостоверяющий личность посетителя;</a:t>
            </a:r>
            <a:endParaRPr sz="1800"/>
          </a:p>
          <a:p>
            <a:pPr marL="195764" indent="-195764" algn="just">
              <a:buFont typeface="Wingdings"/>
              <a:buChar char="Ø"/>
              <a:defRPr/>
            </a:pPr>
            <a:r>
              <a:rPr sz="1800"/>
              <a:t>справка об участии в СВО;</a:t>
            </a:r>
            <a:endParaRPr sz="1800"/>
          </a:p>
          <a:p>
            <a:pPr marL="195764" indent="-195764" algn="just">
              <a:buFont typeface="Wingdings"/>
              <a:buChar char="Ø"/>
              <a:defRPr/>
            </a:pPr>
            <a:r>
              <a:rPr sz="1800"/>
              <a:t>для членов семьи участника СВО — справка, подтверждающая, что Посетитель действительно является членом семьи участника СВО;</a:t>
            </a:r>
            <a:endParaRPr sz="1800"/>
          </a:p>
          <a:p>
            <a:pPr marL="195764" indent="-195764" algn="just">
              <a:buFont typeface="Wingdings"/>
              <a:buChar char="Ø"/>
              <a:defRPr/>
            </a:pPr>
            <a:r>
              <a:rPr sz="1800"/>
              <a:t>документ, подтверждающий родство с участником СВО (свидетельство о браке, свидетельство о рождении, документ, подтверждающий усыновление, опеку (свидетельство об усыновлении, акт органа опеки об опекунстве);</a:t>
            </a:r>
            <a:endParaRPr sz="1800"/>
          </a:p>
          <a:p>
            <a:pPr marL="195764" indent="-195764" algn="just">
              <a:buFont typeface="Wingdings"/>
              <a:buChar char="Ø"/>
              <a:defRPr/>
            </a:pPr>
            <a:r>
              <a:rPr sz="1800"/>
              <a:t>удостоверение члена семьи погибшего участника СВО.</a:t>
            </a:r>
            <a:endParaRPr sz="1800"/>
          </a:p>
          <a:p>
            <a:pPr marL="195764" indent="-195764" algn="just">
              <a:buFont typeface="Wingdings"/>
              <a:buChar char="Ø"/>
              <a:defRPr/>
            </a:pPr>
            <a:r>
              <a:rPr sz="1800"/>
              <a:t>справка об участии в СВО предъявляется в оригинале с предоставлением копии указанного документа.</a:t>
            </a:r>
            <a:endParaRPr sz="1800"/>
          </a:p>
        </p:txBody>
      </p:sp>
      <p:sp>
        <p:nvSpPr>
          <p:cNvPr id="28302414" name=""/>
          <p:cNvSpPr txBox="1"/>
          <p:nvPr/>
        </p:nvSpPr>
        <p:spPr bwMode="auto">
          <a:xfrm flipH="0" flipV="0">
            <a:off x="851116" y="2508427"/>
            <a:ext cx="11385448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0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Документами, подтверждающими право на бесплатное посещение Мероприятий являются:</a:t>
            </a:r>
            <a:endParaRPr lang="ru-RU" sz="2000" b="0" i="0" u="none" strike="noStrike" cap="none" spc="0">
              <a:solidFill>
                <a:srgbClr val="7A542E"/>
              </a:solidFill>
              <a:latin typeface="Arial"/>
              <a:cs typeface="Arial"/>
            </a:endParaRPr>
          </a:p>
        </p:txBody>
      </p:sp>
      <p:pic>
        <p:nvPicPr>
          <p:cNvPr id="373569733" name="Рисунок 9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604934" y="143879"/>
            <a:ext cx="1376059" cy="539847"/>
          </a:xfrm>
          <a:prstGeom prst="rect">
            <a:avLst/>
          </a:prstGeom>
        </p:spPr>
      </p:pic>
      <p:pic>
        <p:nvPicPr>
          <p:cNvPr id="180813283" name="Рисунок 19"/>
          <p:cNvPicPr/>
          <p:nvPr/>
        </p:nvPicPr>
        <p:blipFill>
          <a:blip r:embed="rId4"/>
          <a:srcRect l="0" t="-8529" r="38210" b="0"/>
          <a:stretch/>
        </p:blipFill>
        <p:spPr bwMode="auto">
          <a:xfrm>
            <a:off x="7148459" y="143879"/>
            <a:ext cx="3626640" cy="619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124663004" name="object 4" descr=""/>
          <p:cNvPicPr/>
          <p:nvPr/>
        </p:nvPicPr>
        <p:blipFill>
          <a:blip r:embed="rId2">
            <a:alphaModFix amt="50000"/>
          </a:blip>
          <a:stretch/>
        </p:blipFill>
        <p:spPr bwMode="auto">
          <a:xfrm>
            <a:off x="59400" y="0"/>
            <a:ext cx="496800" cy="6855480"/>
          </a:xfrm>
          <a:prstGeom prst="rect">
            <a:avLst/>
          </a:prstGeom>
          <a:ln w="0">
            <a:noFill/>
          </a:ln>
        </p:spPr>
      </p:pic>
      <p:sp>
        <p:nvSpPr>
          <p:cNvPr id="195336792" name="TextBox 89"/>
          <p:cNvSpPr/>
          <p:nvPr/>
        </p:nvSpPr>
        <p:spPr bwMode="auto">
          <a:xfrm>
            <a:off x="752040" y="325079"/>
            <a:ext cx="9071998" cy="517079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0" u="none" strike="noStrike" cap="none" spc="0">
                <a:solidFill>
                  <a:srgbClr val="B69657"/>
                </a:solidFill>
                <a:latin typeface="Calibri"/>
                <a:ea typeface="Calibri"/>
                <a:cs typeface="Calibri"/>
              </a:rPr>
              <a:t>QR-код для подтверждения статуса участника СВО</a:t>
            </a:r>
            <a:endParaRPr lang="ru-RU" sz="2800" b="1" i="0" u="none" strike="noStrike" cap="none" spc="0">
              <a:solidFill>
                <a:srgbClr val="B69657"/>
              </a:solidFill>
              <a:latin typeface="Calibri"/>
              <a:cs typeface="Calibri"/>
            </a:endParaRPr>
          </a:p>
        </p:txBody>
      </p:sp>
      <p:sp>
        <p:nvSpPr>
          <p:cNvPr id="877011517" name="AutoShape 2"/>
          <p:cNvSpPr/>
          <p:nvPr/>
        </p:nvSpPr>
        <p:spPr bwMode="auto">
          <a:xfrm>
            <a:off x="-131040" y="-16128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0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510718299" name="AutoShape 4"/>
          <p:cNvSpPr/>
          <p:nvPr/>
        </p:nvSpPr>
        <p:spPr bwMode="auto">
          <a:xfrm>
            <a:off x="28800" y="-108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0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677945327" name="AutoShape 6"/>
          <p:cNvSpPr/>
          <p:nvPr/>
        </p:nvSpPr>
        <p:spPr bwMode="auto">
          <a:xfrm>
            <a:off x="189000" y="15876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0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957630788" name="AutoShape 8"/>
          <p:cNvSpPr/>
          <p:nvPr/>
        </p:nvSpPr>
        <p:spPr bwMode="auto">
          <a:xfrm>
            <a:off x="348840" y="318960"/>
            <a:ext cx="31752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120" tIns="47880" rIns="96120" bIns="47880" numCol="1" spcCol="0" anchor="t">
            <a:noAutofit/>
          </a:bodyPr>
          <a:p>
            <a:pPr>
              <a:lnSpc>
                <a:spcPct val="100000"/>
              </a:lnSpc>
              <a:defRPr/>
            </a:pPr>
            <a:endParaRPr lang="ru-RU" sz="2250" b="0" strike="noStrike" spc="0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324918895" name=""/>
          <p:cNvSpPr txBox="1"/>
          <p:nvPr/>
        </p:nvSpPr>
        <p:spPr bwMode="auto">
          <a:xfrm flipH="0" flipV="0">
            <a:off x="851115" y="1051041"/>
            <a:ext cx="10631917" cy="5185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1400"/>
              <a:t>Участнику СВО </a:t>
            </a:r>
            <a:r>
              <a:rPr sz="1400"/>
              <a:t>на Едином портале государственных и муниципальных услуг (функций) </a:t>
            </a:r>
            <a:r>
              <a:rPr sz="1400"/>
              <a:t>присваивается уникальный QR-код, с помощью которого можно подтвердить статус участника СВО при посещении культурных и спортивных мероприятий.</a:t>
            </a:r>
            <a:endParaRPr/>
          </a:p>
        </p:txBody>
      </p:sp>
      <p:sp>
        <p:nvSpPr>
          <p:cNvPr id="2024216577" name=""/>
          <p:cNvSpPr txBox="1"/>
          <p:nvPr/>
        </p:nvSpPr>
        <p:spPr bwMode="auto">
          <a:xfrm flipH="0" flipV="0">
            <a:off x="1064417" y="1845543"/>
            <a:ext cx="292547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0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Получение QR-кода</a:t>
            </a:r>
            <a:endParaRPr lang="ru-RU" sz="1600" b="0" i="0" u="none" strike="noStrike" cap="none" spc="0">
              <a:solidFill>
                <a:srgbClr val="7A542E"/>
              </a:solidFill>
              <a:latin typeface="Arial"/>
              <a:cs typeface="Arial"/>
            </a:endParaRPr>
          </a:p>
        </p:txBody>
      </p:sp>
      <p:sp>
        <p:nvSpPr>
          <p:cNvPr id="683101935" name=""/>
          <p:cNvSpPr txBox="1"/>
          <p:nvPr/>
        </p:nvSpPr>
        <p:spPr bwMode="auto">
          <a:xfrm flipH="0" flipV="0">
            <a:off x="752040" y="2247159"/>
            <a:ext cx="2917305" cy="2225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400"/>
              <a:t>Пользователь должен иметь подтвержденную учетную запись на Госуслугах. После перехода на соответствующую страницу приложения он нажимает кнопку «Получить», после чего система запрашивает д</a:t>
            </a:r>
            <a:r>
              <a:rPr sz="1400"/>
              <a:t>анные из витрины Министерства обороны. </a:t>
            </a:r>
            <a:endParaRPr sz="1400"/>
          </a:p>
        </p:txBody>
      </p:sp>
      <p:sp>
        <p:nvSpPr>
          <p:cNvPr id="1724549740" name=""/>
          <p:cNvSpPr txBox="1"/>
          <p:nvPr/>
        </p:nvSpPr>
        <p:spPr bwMode="auto">
          <a:xfrm flipH="0" flipV="0">
            <a:off x="8494656" y="1845543"/>
            <a:ext cx="292439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0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Использование QR-кода</a:t>
            </a:r>
            <a:endParaRPr lang="ru-RU" sz="1600" b="0" i="0" u="none" strike="noStrike" cap="none" spc="0">
              <a:solidFill>
                <a:srgbClr val="7A542E"/>
              </a:solidFill>
              <a:latin typeface="Arial"/>
              <a:cs typeface="Arial"/>
            </a:endParaRPr>
          </a:p>
        </p:txBody>
      </p:sp>
      <p:sp>
        <p:nvSpPr>
          <p:cNvPr id="218682367" name=""/>
          <p:cNvSpPr txBox="1"/>
          <p:nvPr/>
        </p:nvSpPr>
        <p:spPr bwMode="auto">
          <a:xfrm flipH="0" flipV="0">
            <a:off x="8164089" y="2247159"/>
            <a:ext cx="3319898" cy="17986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Участник СВО или его семья могут использовать QR-код для получения льгот при посещении культурных и спортивных мероприятий. Код предъявляется сотруднику учреждения, который проверяет его подлинность через приложение «Госскан».</a:t>
            </a:r>
            <a:endParaRPr lang="en-US" sz="14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760597199" name=""/>
          <p:cNvSpPr txBox="1"/>
          <p:nvPr/>
        </p:nvSpPr>
        <p:spPr bwMode="auto">
          <a:xfrm flipH="0" flipV="0">
            <a:off x="4627503" y="1845543"/>
            <a:ext cx="2936992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0" i="0" u="none" strike="noStrike" cap="none" spc="0">
                <a:solidFill>
                  <a:srgbClr val="7A542E"/>
                </a:solidFill>
                <a:latin typeface="Arial"/>
                <a:ea typeface="Arial"/>
                <a:cs typeface="Arial"/>
              </a:rPr>
              <a:t>Формирование QR-кода</a:t>
            </a:r>
            <a:endParaRPr lang="ru-RU" sz="1600" b="0" i="0" u="none" strike="noStrike" cap="none" spc="0">
              <a:solidFill>
                <a:srgbClr val="7A542E"/>
              </a:solidFill>
              <a:latin typeface="Arial"/>
              <a:cs typeface="Arial"/>
            </a:endParaRPr>
          </a:p>
        </p:txBody>
      </p:sp>
      <p:sp>
        <p:nvSpPr>
          <p:cNvPr id="26986794" name=""/>
          <p:cNvSpPr txBox="1"/>
          <p:nvPr/>
        </p:nvSpPr>
        <p:spPr bwMode="auto">
          <a:xfrm flipH="0" flipV="0">
            <a:off x="4156346" y="2247159"/>
            <a:ext cx="3603132" cy="17986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- Если данные совпадают, формируется QR-код, действительный в течение пяти минут. </a:t>
            </a:r>
            <a:endParaRPr lang="en-US" sz="14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- Если данные отсутствуют, пользователю предлагается оформить официальную справку через специальное подразделение Министерства обороны.</a:t>
            </a:r>
            <a:endParaRPr lang="en-US" sz="1400" b="0" i="0" u="none" strike="noStrike" cap="none" spc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564442229" name=""/>
          <p:cNvSpPr txBox="1"/>
          <p:nvPr/>
        </p:nvSpPr>
        <p:spPr bwMode="auto">
          <a:xfrm flipH="0" flipV="0">
            <a:off x="1155058" y="5209944"/>
            <a:ext cx="10607231" cy="9452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indent="450214" algn="ctr">
              <a:spcAft>
                <a:spcPts val="799"/>
              </a:spcAft>
              <a:defRPr/>
            </a:pPr>
            <a:r>
              <a:rPr sz="1400" i="1"/>
              <a:t>Проект является частью масштабной программы цифровой трансф</a:t>
            </a:r>
            <a:r>
              <a:rPr sz="1400" i="1"/>
              <a:t>ормации социальной поддержки в России, поддержанной Министерством культуры и Министерством спорта РФ. Таким образом, процесс подтверждения статуса участников СВО становится проще и быстрее, обеспечивая доступ к социальным услугам и культурным мероприятиям</a:t>
            </a:r>
            <a:endParaRPr sz="1400" i="1"/>
          </a:p>
        </p:txBody>
      </p:sp>
      <p:pic>
        <p:nvPicPr>
          <p:cNvPr id="1108150929" name="Рисунок 19"/>
          <p:cNvPicPr/>
          <p:nvPr/>
        </p:nvPicPr>
        <p:blipFill>
          <a:blip r:embed="rId3"/>
          <a:srcRect l="0" t="-8529" r="38210" b="0"/>
          <a:stretch/>
        </p:blipFill>
        <p:spPr bwMode="auto">
          <a:xfrm>
            <a:off x="666360" y="6235560"/>
            <a:ext cx="3626640" cy="619920"/>
          </a:xfrm>
          <a:prstGeom prst="rect">
            <a:avLst/>
          </a:prstGeom>
          <a:ln w="0">
            <a:noFill/>
          </a:ln>
        </p:spPr>
      </p:pic>
      <p:pic>
        <p:nvPicPr>
          <p:cNvPr id="1108529510" name="Рисунок 9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354058" y="6275595"/>
            <a:ext cx="1376059" cy="53984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Theme 1</vt:lpstr>
      <vt:lpstr>Theme 2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Республиканские меры по развитию сети</dc:title>
  <dc:subject/>
  <dc:creator>Секретать 1 Зам.Министра</dc:creator>
  <cp:keywords/>
  <dc:description/>
  <dc:identifier/>
  <dc:language>ru-RU</dc:language>
  <cp:lastModifiedBy>ekaterina.fomina</cp:lastModifiedBy>
  <cp:revision>302</cp:revision>
  <dcterms:created xsi:type="dcterms:W3CDTF">2024-01-23T20:05:26Z</dcterms:created>
  <dcterms:modified xsi:type="dcterms:W3CDTF">2026-03-10T11:09:26Z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10</vt:i4>
  </property>
  <property fmtid="{D5CDD505-2E9C-101B-9397-08002B2CF9AE}" pid="4" name="PresentationFormat">
    <vt:lpwstr>Широкоэкранный</vt:lpwstr>
  </property>
  <property fmtid="{D5CDD505-2E9C-101B-9397-08002B2CF9AE}" pid="5" name="Slides">
    <vt:i4>10</vt:i4>
  </property>
</Properties>
</file>